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77" r:id="rId3"/>
    <p:sldId id="280" r:id="rId4"/>
    <p:sldId id="257" r:id="rId5"/>
    <p:sldId id="288" r:id="rId6"/>
    <p:sldId id="289" r:id="rId7"/>
    <p:sldId id="290" r:id="rId8"/>
    <p:sldId id="291" r:id="rId9"/>
    <p:sldId id="292" r:id="rId10"/>
    <p:sldId id="270" r:id="rId11"/>
    <p:sldId id="278" r:id="rId12"/>
    <p:sldId id="293" r:id="rId13"/>
    <p:sldId id="261" r:id="rId14"/>
    <p:sldId id="285" r:id="rId15"/>
    <p:sldId id="271" r:id="rId16"/>
    <p:sldId id="287" r:id="rId17"/>
    <p:sldId id="28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42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A2FC2-D82B-4BEC-86C9-135CCC0AD0BC}" type="datetimeFigureOut">
              <a:rPr lang="en-CA" smtClean="0"/>
              <a:t>2019-09-16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CB2EF-2601-46F8-B666-757C30A4CB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399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C872-348F-4454-B041-5CE2CCF682B2}" type="datetime1">
              <a:rPr lang="en-CA" smtClean="0"/>
              <a:t>2019-09-16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504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6D42-EBA3-429C-B4DE-370FF39E1506}" type="datetime1">
              <a:rPr lang="en-CA" smtClean="0"/>
              <a:t>2019-09-16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384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9296-0509-40CF-BA59-952318C65D74}" type="datetime1">
              <a:rPr lang="en-CA" smtClean="0"/>
              <a:t>2019-09-16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23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7423"/>
            <a:ext cx="7886700" cy="104305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0472"/>
            <a:ext cx="7886700" cy="4686491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6759C-9150-4D10-91BC-098F34A2C7CB}" type="datetime1">
              <a:rPr lang="en-CA" smtClean="0"/>
              <a:t>2019-09-16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563E5F-D7DA-44FC-9BF2-B66561D7D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186" y="173100"/>
            <a:ext cx="3568446" cy="48129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200"/>
            </a:lvl2pPr>
            <a:lvl3pPr>
              <a:defRPr sz="2400"/>
            </a:lvl3pPr>
            <a:lvl4pPr>
              <a:defRPr sz="1800"/>
            </a:lvl4pPr>
            <a:lvl5pPr marL="1828800" indent="0" algn="l">
              <a:buNone/>
              <a:defRPr sz="2200"/>
            </a:lvl5pPr>
          </a:lstStyle>
          <a:p>
            <a:pPr lvl="0"/>
            <a:r>
              <a:rPr lang="en-CA" sz="2200" dirty="0"/>
              <a:t>Click to edit header section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15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3DD1-9882-4D15-B1CB-A556A8DF6CDC}" type="datetime1">
              <a:rPr lang="en-CA" smtClean="0"/>
              <a:t>2019-09-16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910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1BDD-66FA-4959-8AD7-0968F6D22A14}" type="datetime1">
              <a:rPr lang="en-CA" smtClean="0"/>
              <a:t>2019-09-16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98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83B24-40E7-4F82-BB65-F8149DD58837}" type="datetime1">
              <a:rPr lang="en-CA" smtClean="0"/>
              <a:t>2019-09-16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652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B703-1A15-487B-AA84-D7843F6A9F07}" type="datetime1">
              <a:rPr lang="en-CA" smtClean="0"/>
              <a:t>2019-09-16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82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BEB9F-354D-432C-A634-3FF19DFD4C43}" type="datetime1">
              <a:rPr lang="en-CA" smtClean="0"/>
              <a:t>2019-09-16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385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F4C2-F1F1-4D63-9122-DED723CA8675}" type="datetime1">
              <a:rPr lang="en-CA" smtClean="0"/>
              <a:t>2019-09-16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05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5874-D365-484D-B20E-8B75D48DBAD5}" type="datetime1">
              <a:rPr lang="en-CA" smtClean="0"/>
              <a:t>2019-09-16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48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38279"/>
            <a:ext cx="7886700" cy="1043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81328"/>
            <a:ext cx="7886700" cy="469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F1321-A998-45C9-AC4E-C6C907EB2344}" type="datetime1">
              <a:rPr lang="en-CA" smtClean="0"/>
              <a:t>2019-09-16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A3758-47F6-47C3-A519-3E894D3362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87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exagongeospatial.com/wp-content/uploads/hotspot-density-surface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ile:Canada_provinces_evolution_2.gi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scarperpinan.github.io/spacetime-vis/spacetim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64DD2-340B-41DB-A049-BCB3BD707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Module 5: Describing changes in spatial patterns over time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F2735B-43B5-4CD0-8649-EA2393568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10149"/>
            <a:ext cx="6858000" cy="2162659"/>
          </a:xfrm>
        </p:spPr>
        <p:txBody>
          <a:bodyPr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CA" sz="2600" dirty="0"/>
              <a:t>Michael Otterstatter, PhD</a:t>
            </a:r>
          </a:p>
          <a:p>
            <a:r>
              <a:rPr lang="en-CA" i="1" dirty="0"/>
              <a:t>Analytic Capacity Building Initiative: </a:t>
            </a:r>
            <a:br>
              <a:rPr lang="en-CA" i="1" dirty="0"/>
            </a:br>
            <a:r>
              <a:rPr lang="en-CA" i="1" dirty="0"/>
              <a:t>Workshop in Geospatial Methods</a:t>
            </a:r>
          </a:p>
          <a:p>
            <a:r>
              <a:rPr lang="en-CA" sz="2200" dirty="0"/>
              <a:t>September 17-18, 2019, Calgary, Alberta</a:t>
            </a:r>
          </a:p>
        </p:txBody>
      </p:sp>
    </p:spTree>
    <p:extLst>
      <p:ext uri="{BB962C8B-B14F-4D97-AF65-F5344CB8AC3E}">
        <p14:creationId xmlns:p14="http://schemas.microsoft.com/office/powerpoint/2010/main" val="2232408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FA45-4934-4858-BA0B-AED85D56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Considerations and cautions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281E-BC1B-4F01-A93E-93F989229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Standardization of axes and legends is essential for comparability in multi-panel plots</a:t>
            </a:r>
          </a:p>
          <a:p>
            <a:r>
              <a:rPr lang="en-CA" dirty="0"/>
              <a:t>More generally, certain aesthetics become important when showing changes over time (e.g., appropriate and consistent scale, </a:t>
            </a:r>
            <a:r>
              <a:rPr lang="en-CA" dirty="0" err="1"/>
              <a:t>symbology</a:t>
            </a:r>
            <a:r>
              <a:rPr lang="en-CA" dirty="0"/>
              <a:t> and colouring), but are not be reviewed in detail here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D122-52A7-4F75-995F-E35834712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Background and concepts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B8E996-B559-4D34-9DD9-0CF80E239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760" y="338949"/>
            <a:ext cx="911882" cy="91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10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892F4B-2B3B-4496-8D04-95F363A6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200" dirty="0"/>
              <a:t>Space-time cluster detection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450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C413-3D4E-43CC-805C-7941DE14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FFBB1-8796-4F25-A932-8CF07F11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Literature on analysis of space time data often concerns the building and evaluation of statistical models (e.g., complex regressions)</a:t>
            </a:r>
          </a:p>
          <a:p>
            <a:r>
              <a:rPr lang="en-CA" dirty="0"/>
              <a:t>Here, we consider only one particular application: </a:t>
            </a:r>
            <a:r>
              <a:rPr lang="en-CA" i="1" dirty="0"/>
              <a:t>detecting clusters in space and time</a:t>
            </a:r>
          </a:p>
          <a:p>
            <a:r>
              <a:rPr lang="en-CA" dirty="0"/>
              <a:t>A more comprehensive treatment of space-time modeling is given by </a:t>
            </a:r>
            <a:r>
              <a:rPr lang="en-CA" dirty="0" err="1"/>
              <a:t>Wikle</a:t>
            </a:r>
            <a:r>
              <a:rPr lang="en-CA" dirty="0"/>
              <a:t> et al., 2019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FB1E9-0C5F-41B4-B216-4EEBEAB0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Space-time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68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C413-3D4E-43CC-805C-7941DE14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Cluster detection with a time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FFBB1-8796-4F25-A932-8CF07F112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0472"/>
            <a:ext cx="5568950" cy="468649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Detecting spatial clusters over time is a common motivation to include time in a spatial analysis</a:t>
            </a:r>
          </a:p>
          <a:p>
            <a:r>
              <a:rPr lang="en-CA" dirty="0"/>
              <a:t>We may be interested in </a:t>
            </a:r>
          </a:p>
          <a:p>
            <a:pPr lvl="1"/>
            <a:r>
              <a:rPr lang="en-CA" dirty="0"/>
              <a:t>finding clusters that are localized not just in space, but also in time (e.g., elevated event counts in a certain neighbourhood but only for a certain period)</a:t>
            </a:r>
          </a:p>
          <a:p>
            <a:pPr lvl="1"/>
            <a:r>
              <a:rPr lang="en-CA" dirty="0"/>
              <a:t>monitoring an area for changes in patterns of spatial autocorrelation, perhaps suggesting newly emerging hotspots or </a:t>
            </a:r>
            <a:r>
              <a:rPr lang="en-CA" dirty="0" err="1"/>
              <a:t>coldspots</a:t>
            </a:r>
            <a:endParaRPr lang="en-CA" dirty="0"/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FB1E9-0C5F-41B4-B216-4EEBEAB09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Space-time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13</a:t>
            </a:fld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D07F17-8758-4D4F-A45E-3F52711F45DC}"/>
              </a:ext>
            </a:extLst>
          </p:cNvPr>
          <p:cNvGrpSpPr/>
          <p:nvPr/>
        </p:nvGrpSpPr>
        <p:grpSpPr>
          <a:xfrm>
            <a:off x="6457950" y="2238014"/>
            <a:ext cx="2253096" cy="3850482"/>
            <a:chOff x="6612660" y="2365160"/>
            <a:chExt cx="2253096" cy="385048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B95306B-09BB-4FE0-BA6E-B7FCC7A14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" t="6240" r="50454" b="4226"/>
            <a:stretch/>
          </p:blipFill>
          <p:spPr bwMode="auto">
            <a:xfrm>
              <a:off x="6612660" y="2365160"/>
              <a:ext cx="2253096" cy="191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E204A1A-12E4-4D56-8B59-97B6D50277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1" t="6240" r="2069" b="4226"/>
            <a:stretch/>
          </p:blipFill>
          <p:spPr bwMode="auto">
            <a:xfrm>
              <a:off x="6612660" y="4304571"/>
              <a:ext cx="2253096" cy="191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3C7433-AAA6-4431-A465-7ABA2C1CD4E1}"/>
              </a:ext>
            </a:extLst>
          </p:cNvPr>
          <p:cNvSpPr txBox="1"/>
          <p:nvPr/>
        </p:nvSpPr>
        <p:spPr>
          <a:xfrm>
            <a:off x="345186" y="6538913"/>
            <a:ext cx="5549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https://blog.hexagongeospatial.com/wp-content/uploads/hotspot-density-surface.jpg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36259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892F4B-2B3B-4496-8D04-95F363A6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Illustrative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95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EF71-C817-49FD-8BF9-B1B61E08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Adding time to spatial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3CC3-998E-40A2-AE97-56DE3D6A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 script: </a:t>
            </a:r>
            <a:r>
              <a:rPr lang="en-CA" i="1" dirty="0"/>
              <a:t>Adding to time to spatial analysis and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6D680-91B0-40BB-B7DE-653B582F7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Illustrative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374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EF71-C817-49FD-8BF9-B1B61E08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Detecting space-time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3CC3-998E-40A2-AE97-56DE3D6A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 script: </a:t>
            </a:r>
            <a:r>
              <a:rPr lang="en-CA" i="1" dirty="0"/>
              <a:t>Adding time to cluster detection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6D680-91B0-40BB-B7DE-653B582F78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Illustrative 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5729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5E08-25F5-4FCE-B0C5-5791FD5C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17</a:t>
            </a:fld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Fotheringham, A.S. and Rogerson, P.A., eds. 2008. The SAGE handbook of spatial analysis. Sage.</a:t>
            </a:r>
          </a:p>
          <a:p>
            <a:r>
              <a:rPr lang="en-CA" dirty="0" err="1"/>
              <a:t>Lamigueiro</a:t>
            </a:r>
            <a:r>
              <a:rPr lang="en-CA" dirty="0"/>
              <a:t>, Ó.P., 2014. Displaying time series, spatial, and space-time data with R. Chapman and Hall/CRC.</a:t>
            </a:r>
          </a:p>
          <a:p>
            <a:pPr lvl="0"/>
            <a:r>
              <a:rPr lang="en-CA" dirty="0" err="1"/>
              <a:t>Wikle</a:t>
            </a:r>
            <a:r>
              <a:rPr lang="en-CA" dirty="0"/>
              <a:t>, C.K., </a:t>
            </a:r>
            <a:r>
              <a:rPr lang="en-CA" dirty="0" err="1"/>
              <a:t>Zammit-Mangion</a:t>
            </a:r>
            <a:r>
              <a:rPr lang="en-CA" dirty="0"/>
              <a:t>, A., and </a:t>
            </a:r>
            <a:r>
              <a:rPr lang="en-CA" dirty="0" err="1"/>
              <a:t>Cressie</a:t>
            </a:r>
            <a:r>
              <a:rPr lang="en-CA" dirty="0"/>
              <a:t>, N. (2019). </a:t>
            </a:r>
            <a:r>
              <a:rPr lang="en-CA" dirty="0" err="1"/>
              <a:t>Spatio</a:t>
            </a:r>
            <a:r>
              <a:rPr lang="en-CA" dirty="0"/>
              <a:t>-Temporal Statistics with R. Chapman &amp; Hall/CRC, Boca Raton, FL.</a:t>
            </a:r>
          </a:p>
        </p:txBody>
      </p:sp>
    </p:spTree>
    <p:extLst>
      <p:ext uri="{BB962C8B-B14F-4D97-AF65-F5344CB8AC3E}">
        <p14:creationId xmlns:p14="http://schemas.microsoft.com/office/powerpoint/2010/main" val="266399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07FF-D982-4FB6-AE67-B7BCFC9B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A5D5-9822-4126-BF78-C218D059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Background and concepts</a:t>
            </a:r>
          </a:p>
          <a:p>
            <a:pPr lvl="1"/>
            <a:r>
              <a:rPr lang="en-CA" dirty="0"/>
              <a:t>including time in a spatial analysis</a:t>
            </a:r>
          </a:p>
          <a:p>
            <a:pPr lvl="1"/>
            <a:r>
              <a:rPr lang="en-CA" dirty="0"/>
              <a:t>maps with a time component</a:t>
            </a:r>
          </a:p>
          <a:p>
            <a:r>
              <a:rPr lang="en-CA" dirty="0"/>
              <a:t>Analysis of space-time data</a:t>
            </a:r>
          </a:p>
          <a:p>
            <a:pPr lvl="1"/>
            <a:r>
              <a:rPr lang="en-CA" dirty="0"/>
              <a:t>Cluster detection with a time component</a:t>
            </a:r>
          </a:p>
          <a:p>
            <a:r>
              <a:rPr lang="en-CA" dirty="0"/>
              <a:t>Illustrative example</a:t>
            </a:r>
          </a:p>
          <a:p>
            <a:pPr lvl="1"/>
            <a:r>
              <a:rPr lang="en-CA" dirty="0"/>
              <a:t>R script: Adding to time to spatial analysis and visualization</a:t>
            </a:r>
          </a:p>
          <a:p>
            <a:pPr lvl="1"/>
            <a:r>
              <a:rPr lang="en-CA" dirty="0"/>
              <a:t>R script: Adding time to cluster detection</a:t>
            </a:r>
          </a:p>
          <a:p>
            <a:r>
              <a:rPr lang="en-CA" dirty="0"/>
              <a:t>References and other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818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BB5F70-7347-40F8-8164-272BB750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800" dirty="0"/>
              <a:t>Background and concepts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005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6FA4-E4F2-455F-AA68-BDFA2695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Including time in a spatial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Often, time is ignored in a spatial analysis -- we examine patterns in observations across</a:t>
            </a:r>
            <a:r>
              <a:rPr lang="en-CA" i="1" dirty="0"/>
              <a:t> </a:t>
            </a:r>
            <a:r>
              <a:rPr lang="en-CA" dirty="0"/>
              <a:t>locations but typically do not distinguish </a:t>
            </a:r>
            <a:r>
              <a:rPr lang="en-CA" i="1" dirty="0"/>
              <a:t>when </a:t>
            </a:r>
            <a:r>
              <a:rPr lang="en-CA" dirty="0"/>
              <a:t>these observations occurred</a:t>
            </a:r>
          </a:p>
          <a:p>
            <a:r>
              <a:rPr lang="en-CA" dirty="0"/>
              <a:t>This is appropriate in many cases, but does not allow us to understand </a:t>
            </a:r>
            <a:r>
              <a:rPr lang="en-CA" i="1" dirty="0"/>
              <a:t>changes in spatial pattern over time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8478-3474-443A-9B3F-276C67386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Background and concepts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4</a:t>
            </a:fld>
            <a:endParaRPr lang="en-CA" dirty="0"/>
          </a:p>
        </p:txBody>
      </p:sp>
      <p:pic>
        <p:nvPicPr>
          <p:cNvPr id="1026" name="Picture 2" descr="https://upload.wikimedia.org/wikipedia/commons/9/9d/Canada_provinces_evolution_2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02" y="3990425"/>
            <a:ext cx="2916666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27" y="3990421"/>
            <a:ext cx="2916666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7419" y="6573336"/>
            <a:ext cx="448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4"/>
              </a:rPr>
              <a:t>https://en.wikipedia.org/wiki/File:Canada_provinces_evolution_2.gif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21814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Image result for map ca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60" y="2247679"/>
            <a:ext cx="3252158" cy="25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046FA4-E4F2-455F-AA68-BDFA2695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Including time in a spatial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490472"/>
            <a:ext cx="4918135" cy="4686491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Note that with the addition of time to spatial data, several data types become possible, including observations with:</a:t>
            </a:r>
          </a:p>
          <a:p>
            <a:pPr lvl="1"/>
            <a:r>
              <a:rPr lang="en-CA" dirty="0"/>
              <a:t>location but no duration (e.g., birth or death)</a:t>
            </a:r>
          </a:p>
          <a:p>
            <a:pPr lvl="1"/>
            <a:r>
              <a:rPr lang="en-CA" dirty="0"/>
              <a:t>both location and duration, but no movement (e.g. address of a hospital)</a:t>
            </a:r>
          </a:p>
          <a:p>
            <a:pPr lvl="1"/>
            <a:r>
              <a:rPr lang="en-CA" dirty="0"/>
              <a:t>duration and movement (e.g., a person’s location/residence over time)</a:t>
            </a:r>
          </a:p>
          <a:p>
            <a:r>
              <a:rPr lang="en-CA" dirty="0"/>
              <a:t>Appropriate analysis and visualization will depend on which type(s) of data we have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8478-3474-443A-9B3F-276C67386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Background and concepts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5</a:t>
            </a:fld>
            <a:endParaRPr lang="en-CA" dirty="0"/>
          </a:p>
        </p:txBody>
      </p:sp>
      <p:pic>
        <p:nvPicPr>
          <p:cNvPr id="2050" name="Picture 2" descr="Image result for change of address"/>
          <p:cNvPicPr>
            <a:picLocks noChangeAspect="1" noChangeArrowheads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2" t="15092" r="31175" b="42454"/>
          <a:stretch/>
        </p:blipFill>
        <p:spPr bwMode="auto">
          <a:xfrm>
            <a:off x="6008296" y="3773555"/>
            <a:ext cx="685800" cy="40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ichael.otterstatter\AppData\Local\Microsoft\Windows\Temporary Internet Files\Content.IE5\CMTO4TV0\house-icon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70" y="3506579"/>
            <a:ext cx="634809" cy="63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88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6FA4-E4F2-455F-AA68-BDFA2695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Including time in a spatial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simple way to include time in our analysis is to imagine a data set of observations at </a:t>
            </a:r>
            <a:r>
              <a:rPr lang="en-CA" i="1" dirty="0"/>
              <a:t>n </a:t>
            </a:r>
            <a:r>
              <a:rPr lang="en-CA" dirty="0"/>
              <a:t>fixed locations, each of which has values for </a:t>
            </a:r>
            <a:r>
              <a:rPr lang="en-CA" i="1" dirty="0"/>
              <a:t>t </a:t>
            </a:r>
            <a:r>
              <a:rPr lang="en-CA" dirty="0"/>
              <a:t>time points</a:t>
            </a:r>
          </a:p>
          <a:p>
            <a:pPr lvl="1"/>
            <a:r>
              <a:rPr lang="en-CA" dirty="0"/>
              <a:t>note, the locations and time points need not be regularly spaced units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8478-3474-443A-9B3F-276C67386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Background and concepts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6</a:t>
            </a:fld>
            <a:endParaRPr lang="en-CA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09643"/>
              </p:ext>
            </p:extLst>
          </p:nvPr>
        </p:nvGraphicFramePr>
        <p:xfrm>
          <a:off x="2261918" y="3948202"/>
          <a:ext cx="4533900" cy="2228850"/>
        </p:xfrm>
        <a:graphic>
          <a:graphicData uri="http://schemas.openxmlformats.org/drawingml/2006/table">
            <a:tbl>
              <a:tblPr/>
              <a:tblGrid>
                <a:gridCol w="709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69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281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6FA4-E4F2-455F-AA68-BDFA2695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Maps with a time component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One visualisation of these data is the </a:t>
            </a:r>
            <a:r>
              <a:rPr lang="en-CA" i="1" dirty="0"/>
              <a:t>multi-panel plot </a:t>
            </a:r>
            <a:r>
              <a:rPr lang="en-CA" dirty="0"/>
              <a:t>(also call facetted, or lattice, plot)</a:t>
            </a:r>
          </a:p>
          <a:p>
            <a:pPr lvl="1"/>
            <a:r>
              <a:rPr lang="en-CA" dirty="0"/>
              <a:t>each panel represents a time point (snapshot) at a particular location (defined by spatial x and y axes)</a:t>
            </a:r>
          </a:p>
          <a:p>
            <a:pPr lvl="1"/>
            <a:r>
              <a:rPr lang="en-CA" dirty="0"/>
              <a:t>all panels use a common x axis, y axis and legend</a:t>
            </a:r>
          </a:p>
          <a:p>
            <a:pPr lvl="1"/>
            <a:r>
              <a:rPr lang="en-CA" dirty="0"/>
              <a:t>or, the x and y axes could represent time and value, respectively, and the panels represent spatial locations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8478-3474-443A-9B3F-276C67386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Background and concepts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7</a:t>
            </a:fld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668061" y="4250512"/>
            <a:ext cx="7797897" cy="2103269"/>
            <a:chOff x="627241" y="4177036"/>
            <a:chExt cx="7797897" cy="2103269"/>
          </a:xfrm>
        </p:grpSpPr>
        <p:pic>
          <p:nvPicPr>
            <p:cNvPr id="4098" name="Picture 2" descr="Image result for multipanel plot map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" t="61288" b="20436"/>
            <a:stretch/>
          </p:blipFill>
          <p:spPr bwMode="auto">
            <a:xfrm>
              <a:off x="627241" y="4325381"/>
              <a:ext cx="7797897" cy="1954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306282" y="4177036"/>
              <a:ext cx="5436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Time 1				Time 2				Time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23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6FA4-E4F2-455F-AA68-BDFA2695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Maps with a time component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Another visualisation is the pure </a:t>
            </a:r>
            <a:r>
              <a:rPr lang="en-CA" i="1" dirty="0"/>
              <a:t>space-time plot</a:t>
            </a:r>
            <a:endParaRPr lang="en-CA" dirty="0"/>
          </a:p>
          <a:p>
            <a:pPr lvl="1"/>
            <a:r>
              <a:rPr lang="en-CA" dirty="0"/>
              <a:t>spatial location is shown on the x axis, time on the y axis</a:t>
            </a:r>
          </a:p>
          <a:p>
            <a:pPr lvl="1"/>
            <a:r>
              <a:rPr lang="en-CA" dirty="0"/>
              <a:t>value at a particular location and time is represented by an aesthetic property such as colour (e.g., darker shades represent larger values)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8478-3474-443A-9B3F-276C67386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Background and concepts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8</a:t>
            </a:fld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B13C8-A756-49BC-98C4-18930839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888" y="3586204"/>
            <a:ext cx="2922225" cy="282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88AE53-8ECA-4018-B05D-F64D79465F65}"/>
              </a:ext>
            </a:extLst>
          </p:cNvPr>
          <p:cNvSpPr txBox="1"/>
          <p:nvPr/>
        </p:nvSpPr>
        <p:spPr>
          <a:xfrm>
            <a:off x="237189" y="6513672"/>
            <a:ext cx="4088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https://oscarperpinan.github.io/spacetime-vis/spacetime.html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98745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6FA4-E4F2-455F-AA68-BDFA2695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Maps with a time component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Finally, an </a:t>
            </a:r>
            <a:r>
              <a:rPr lang="en-CA" i="1" dirty="0"/>
              <a:t>animated map</a:t>
            </a:r>
            <a:r>
              <a:rPr lang="en-CA" dirty="0"/>
              <a:t> can be used to effectively communicate both spatial and temporal information</a:t>
            </a:r>
          </a:p>
          <a:p>
            <a:pPr lvl="1"/>
            <a:r>
              <a:rPr lang="en-CA" dirty="0"/>
              <a:t>can be static or interactive (similar to non-animated maps)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58478-3474-443A-9B3F-276C67386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Background and concepts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758-47F6-47C3-A519-3E894D3362AC}" type="slidenum">
              <a:rPr lang="en-CA" smtClean="0"/>
              <a:t>9</a:t>
            </a:fld>
            <a:endParaRPr lang="en-CA" dirty="0"/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955CDD68-A60E-4A5F-A3E6-CDB61BBE20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6" y="3156094"/>
            <a:ext cx="6834909" cy="35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58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709</TotalTime>
  <Words>846</Words>
  <Application>Microsoft Office PowerPoint</Application>
  <PresentationFormat>On-screen Show (4:3)</PresentationFormat>
  <Paragraphs>164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Module 5: Describing changes in spatial patterns over time</vt:lpstr>
      <vt:lpstr>Outline</vt:lpstr>
      <vt:lpstr>Background and concepts</vt:lpstr>
      <vt:lpstr>Including time in a spatial analysis</vt:lpstr>
      <vt:lpstr>Including time in a spatial analysis</vt:lpstr>
      <vt:lpstr>Including time in a spatial analysis</vt:lpstr>
      <vt:lpstr>Maps with a time component</vt:lpstr>
      <vt:lpstr>Maps with a time component</vt:lpstr>
      <vt:lpstr>Maps with a time component</vt:lpstr>
      <vt:lpstr>Considerations and cautions</vt:lpstr>
      <vt:lpstr>Space-time cluster detection</vt:lpstr>
      <vt:lpstr>Background</vt:lpstr>
      <vt:lpstr>Cluster detection with a time component</vt:lpstr>
      <vt:lpstr>Illustrative example</vt:lpstr>
      <vt:lpstr>Adding time to spatial analysis</vt:lpstr>
      <vt:lpstr>Detecting space-time clusters</vt:lpstr>
      <vt:lpstr>References and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and other spatial visualisations</dc:title>
  <dc:creator>Michael</dc:creator>
  <cp:lastModifiedBy>Michael</cp:lastModifiedBy>
  <cp:revision>123</cp:revision>
  <dcterms:created xsi:type="dcterms:W3CDTF">2019-08-30T22:04:09Z</dcterms:created>
  <dcterms:modified xsi:type="dcterms:W3CDTF">2019-09-16T23:32:03Z</dcterms:modified>
</cp:coreProperties>
</file>